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57" r:id="rId6"/>
    <p:sldId id="258" r:id="rId7"/>
    <p:sldId id="259" r:id="rId8"/>
    <p:sldId id="261" r:id="rId9"/>
    <p:sldId id="262" r:id="rId10"/>
    <p:sldId id="263" r:id="rId11"/>
    <p:sldId id="264" r:id="rId12"/>
    <p:sldId id="265" r:id="rId13"/>
    <p:sldId id="275" r:id="rId14"/>
    <p:sldId id="276" r:id="rId15"/>
    <p:sldId id="277" r:id="rId16"/>
    <p:sldId id="278" r:id="rId17"/>
    <p:sldId id="271" r:id="rId18"/>
    <p:sldId id="272" r:id="rId19"/>
    <p:sldId id="273" r:id="rId20"/>
    <p:sldId id="274" r:id="rId21"/>
    <p:sldId id="267" r:id="rId22"/>
    <p:sldId id="268" r:id="rId23"/>
    <p:sldId id="269" r:id="rId24"/>
    <p:sldId id="270" r:id="rId2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75"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89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7A652-392E-4770-8079-6EC58443EA6D}" type="datetimeFigureOut">
              <a:rPr lang="nl-NL" smtClean="0"/>
              <a:t>28-1-2016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32128-40C4-4D41-B984-E663C87611B3}" type="slidenum">
              <a:rPr lang="nl-NL" smtClean="0"/>
              <a:t>‹nr.›</a:t>
            </a:fld>
            <a:endParaRPr lang="nl-NL"/>
          </a:p>
        </p:txBody>
      </p:sp>
    </p:spTree>
    <p:extLst>
      <p:ext uri="{BB962C8B-B14F-4D97-AF65-F5344CB8AC3E}">
        <p14:creationId xmlns:p14="http://schemas.microsoft.com/office/powerpoint/2010/main" val="123667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54A80F6-80A9-4484-A628-F8C332E02125}" type="slidenum">
              <a:rPr lang="nl-NL" smtClean="0"/>
              <a:pPr/>
              <a:t>10</a:t>
            </a:fld>
            <a:endParaRPr lang="nl-NL"/>
          </a:p>
        </p:txBody>
      </p:sp>
    </p:spTree>
    <p:extLst>
      <p:ext uri="{BB962C8B-B14F-4D97-AF65-F5344CB8AC3E}">
        <p14:creationId xmlns:p14="http://schemas.microsoft.com/office/powerpoint/2010/main" val="160575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smtClean="0"/>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extLst/>
          </a:lstStyle>
          <a:p>
            <a:fld id="{A5FC542B-D9BE-466B-8E4D-50191337C0FA}" type="datetimeFigureOut">
              <a:rPr lang="nl-NL" smtClean="0"/>
              <a:pPr/>
              <a:t>28-1-2016</a:t>
            </a:fld>
            <a:endParaRPr lang="nl-NL"/>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58DB0E3-83C1-408C-B39C-079B0DAEEE31}" type="slidenum">
              <a:rPr lang="nl-NL" smtClean="0"/>
              <a:pPr/>
              <a:t>‹nr.›</a:t>
            </a:fld>
            <a:endParaRPr lang="nl-NL"/>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extLst/>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5FC542B-D9BE-466B-8E4D-50191337C0FA}" type="datetimeFigureOut">
              <a:rPr lang="nl-NL" smtClean="0"/>
              <a:pPr/>
              <a:t>28-1-2016</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A58DB0E3-83C1-408C-B39C-079B0DAEEE31}"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5FC542B-D9BE-466B-8E4D-50191337C0FA}" type="datetimeFigureOut">
              <a:rPr lang="nl-NL" smtClean="0"/>
              <a:pPr/>
              <a:t>28-1-2016</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A58DB0E3-83C1-408C-B39C-079B0DAEEE31}"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5FC542B-D9BE-466B-8E4D-50191337C0FA}" type="datetimeFigureOut">
              <a:rPr lang="nl-NL" smtClean="0"/>
              <a:pPr/>
              <a:t>28-1-2016</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A58DB0E3-83C1-408C-B39C-079B0DAEEE31}"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extLst/>
          </a:lstStyle>
          <a:p>
            <a:fld id="{A5FC542B-D9BE-466B-8E4D-50191337C0FA}" type="datetimeFigureOut">
              <a:rPr lang="nl-NL" smtClean="0"/>
              <a:pPr/>
              <a:t>28-1-2016</a:t>
            </a:fld>
            <a:endParaRPr lang="nl-NL"/>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58DB0E3-83C1-408C-B39C-079B0DAEEE31}" type="slidenum">
              <a:rPr lang="nl-NL" smtClean="0"/>
              <a:pPr/>
              <a:t>‹nr.›</a:t>
            </a:fld>
            <a:endParaRPr lang="nl-NL"/>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extLst/>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A5FC542B-D9BE-466B-8E4D-50191337C0FA}" type="datetimeFigureOut">
              <a:rPr lang="nl-NL" smtClean="0"/>
              <a:pPr/>
              <a:t>28-1-2016</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a:xfrm>
            <a:off x="8641080" y="6514568"/>
            <a:ext cx="464288" cy="274320"/>
          </a:xfrm>
        </p:spPr>
        <p:txBody>
          <a:bodyPr/>
          <a:lstStyle>
            <a:extLst/>
          </a:lstStyle>
          <a:p>
            <a:fld id="{A58DB0E3-83C1-408C-B39C-079B0DAEEE31}" type="slidenum">
              <a:rPr lang="nl-NL" smtClean="0"/>
              <a:pPr/>
              <a:t>‹nr.›</a:t>
            </a:fld>
            <a:endParaRPr lang="nl-NL"/>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A5FC542B-D9BE-466B-8E4D-50191337C0FA}" type="datetimeFigureOut">
              <a:rPr lang="nl-NL" smtClean="0"/>
              <a:pPr/>
              <a:t>28-1-2016</a:t>
            </a:fld>
            <a:endParaRPr lang="nl-NL"/>
          </a:p>
        </p:txBody>
      </p:sp>
      <p:sp>
        <p:nvSpPr>
          <p:cNvPr id="8" name="Tijdelijke aanduiding voor voettekst 7"/>
          <p:cNvSpPr>
            <a:spLocks noGrp="1"/>
          </p:cNvSpPr>
          <p:nvPr>
            <p:ph type="ftr" sz="quarter" idx="11"/>
          </p:nvPr>
        </p:nvSpPr>
        <p:spPr/>
        <p:txBody>
          <a:bodyPr/>
          <a:lstStyle>
            <a:extLst/>
          </a:lstStyle>
          <a:p>
            <a:endParaRPr lang="nl-NL"/>
          </a:p>
        </p:txBody>
      </p:sp>
      <p:sp>
        <p:nvSpPr>
          <p:cNvPr id="9" name="Tijdelijke aanduiding voor dianummer 8"/>
          <p:cNvSpPr>
            <a:spLocks noGrp="1"/>
          </p:cNvSpPr>
          <p:nvPr>
            <p:ph type="sldNum" sz="quarter" idx="12"/>
          </p:nvPr>
        </p:nvSpPr>
        <p:spPr>
          <a:xfrm>
            <a:off x="8641080" y="6514568"/>
            <a:ext cx="464288" cy="274320"/>
          </a:xfrm>
        </p:spPr>
        <p:txBody>
          <a:bodyPr/>
          <a:lstStyle>
            <a:extLst/>
          </a:lstStyle>
          <a:p>
            <a:fld id="{A58DB0E3-83C1-408C-B39C-079B0DAEEE31}"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extLst/>
          </a:lstStyle>
          <a:p>
            <a:fld id="{A5FC542B-D9BE-466B-8E4D-50191337C0FA}" type="datetimeFigureOut">
              <a:rPr lang="nl-NL" smtClean="0"/>
              <a:pPr/>
              <a:t>28-1-2016</a:t>
            </a:fld>
            <a:endParaRPr lang="nl-NL"/>
          </a:p>
        </p:txBody>
      </p:sp>
      <p:sp>
        <p:nvSpPr>
          <p:cNvPr id="4" name="Tijdelijke aanduiding voor voettekst 3"/>
          <p:cNvSpPr>
            <a:spLocks noGrp="1"/>
          </p:cNvSpPr>
          <p:nvPr>
            <p:ph type="ftr" sz="quarter" idx="11"/>
          </p:nvPr>
        </p:nvSpPr>
        <p:spPr/>
        <p:txBody>
          <a:bodyPr/>
          <a:lstStyle>
            <a:extLst/>
          </a:lstStyle>
          <a:p>
            <a:endParaRPr lang="nl-NL"/>
          </a:p>
        </p:txBody>
      </p:sp>
      <p:sp>
        <p:nvSpPr>
          <p:cNvPr id="5" name="Tijdelijke aanduiding voor dianummer 4"/>
          <p:cNvSpPr>
            <a:spLocks noGrp="1"/>
          </p:cNvSpPr>
          <p:nvPr>
            <p:ph type="sldNum" sz="quarter" idx="12"/>
          </p:nvPr>
        </p:nvSpPr>
        <p:spPr/>
        <p:txBody>
          <a:bodyPr/>
          <a:lstStyle>
            <a:extLst/>
          </a:lstStyle>
          <a:p>
            <a:fld id="{A58DB0E3-83C1-408C-B39C-079B0DAEEE31}" type="slidenum">
              <a:rPr lang="nl-NL" smtClean="0"/>
              <a:pPr/>
              <a:t>‹nr.›</a:t>
            </a:fld>
            <a:endParaRPr lang="nl-NL"/>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A5FC542B-D9BE-466B-8E4D-50191337C0FA}" type="datetimeFigureOut">
              <a:rPr lang="nl-NL" smtClean="0"/>
              <a:pPr/>
              <a:t>28-1-2016</a:t>
            </a:fld>
            <a:endParaRPr lang="nl-NL"/>
          </a:p>
        </p:txBody>
      </p:sp>
      <p:sp>
        <p:nvSpPr>
          <p:cNvPr id="3" name="Tijdelijke aanduiding voor voettekst 2"/>
          <p:cNvSpPr>
            <a:spLocks noGrp="1"/>
          </p:cNvSpPr>
          <p:nvPr>
            <p:ph type="ftr" sz="quarter" idx="11"/>
          </p:nvPr>
        </p:nvSpPr>
        <p:spPr/>
        <p:txBody>
          <a:bodyPr/>
          <a:lstStyle>
            <a:extLst/>
          </a:lstStyle>
          <a:p>
            <a:endParaRPr lang="nl-NL"/>
          </a:p>
        </p:txBody>
      </p:sp>
      <p:sp>
        <p:nvSpPr>
          <p:cNvPr id="4" name="Tijdelijke aanduiding voor dianummer 3"/>
          <p:cNvSpPr>
            <a:spLocks noGrp="1"/>
          </p:cNvSpPr>
          <p:nvPr>
            <p:ph type="sldNum" sz="quarter" idx="12"/>
          </p:nvPr>
        </p:nvSpPr>
        <p:spPr/>
        <p:txBody>
          <a:bodyPr/>
          <a:lstStyle>
            <a:extLst/>
          </a:lstStyle>
          <a:p>
            <a:fld id="{A58DB0E3-83C1-408C-B39C-079B0DAEEE31}"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extLst/>
          </a:lstStyle>
          <a:p>
            <a:fld id="{A5FC542B-D9BE-466B-8E4D-50191337C0FA}" type="datetimeFigureOut">
              <a:rPr lang="nl-NL" smtClean="0"/>
              <a:pPr/>
              <a:t>28-1-2016</a:t>
            </a:fld>
            <a:endParaRPr lang="nl-NL"/>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58DB0E3-83C1-408C-B39C-079B0DAEEE31}" type="slidenum">
              <a:rPr lang="nl-NL" smtClean="0"/>
              <a:pPr/>
              <a:t>‹nr.›</a:t>
            </a:fld>
            <a:endParaRPr lang="nl-NL"/>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extLst/>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smtClean="0">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extLst/>
          </a:lstStyle>
          <a:p>
            <a:fld id="{A5FC542B-D9BE-466B-8E4D-50191337C0FA}" type="datetimeFigureOut">
              <a:rPr lang="nl-NL" smtClean="0"/>
              <a:pPr/>
              <a:t>28-1-2016</a:t>
            </a:fld>
            <a:endParaRPr lang="nl-NL"/>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58DB0E3-83C1-408C-B39C-079B0DAEEE31}" type="slidenum">
              <a:rPr lang="nl-NL" smtClean="0"/>
              <a:pPr/>
              <a:t>‹nr.›</a:t>
            </a:fld>
            <a:endParaRPr lang="nl-NL"/>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extLst/>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5FC542B-D9BE-466B-8E4D-50191337C0FA}" type="datetimeFigureOut">
              <a:rPr lang="nl-NL" smtClean="0"/>
              <a:pPr/>
              <a:t>28-1-2016</a:t>
            </a:fld>
            <a:endParaRPr lang="nl-NL"/>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58DB0E3-83C1-408C-B39C-079B0DAEEE31}" type="slidenum">
              <a:rPr lang="nl-NL" smtClean="0"/>
              <a:pPr/>
              <a:t>‹nr.›</a:t>
            </a:fld>
            <a:endParaRPr lang="nl-NL"/>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LuroniumNatans2.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commons.wikimedia.org/wiki/File:Liparis_loeselii_001.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commons.wikimedia.org/wiki/File:ApiumRepensLille.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ommons.wikimedia.org/wiki/File:Spiranthes_aestivalis_Berchtesgadener_Alpen.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nl/url?sa=i&amp;rct=j&amp;q=&amp;esrc=s&amp;source=images&amp;cd=&amp;docid=hjhDZzoHQya9fM&amp;tbnid=bzTSRP-g3lqdiM:&amp;ved=0CAUQjRw&amp;url=http://en.wikipedia.org/wiki/Vipera_berus&amp;ei=wJj8Uo6IEcWW0AWNuICIBw&amp;bvm=bv.61190604,d.bGQ&amp;psig=AFQjCNFQVlp2JkXGaUUl65hiLFukCNZ6CQ&amp;ust=139237227986792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ravon.nl/Default.aspx?tabid=51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eesies.nl/animals/ringslang.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blog.seniorennet.be/dierenfoto/archief.php?startaantal=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Flora en </a:t>
            </a:r>
            <a:r>
              <a:rPr lang="nl-NL" dirty="0" err="1" smtClean="0"/>
              <a:t>Faunawet</a:t>
            </a:r>
            <a:r>
              <a:rPr lang="nl-NL" dirty="0" smtClean="0"/>
              <a:t>	</a:t>
            </a:r>
            <a:endParaRPr lang="nl-NL" dirty="0"/>
          </a:p>
        </p:txBody>
      </p:sp>
      <p:sp>
        <p:nvSpPr>
          <p:cNvPr id="3" name="Ondertitel 2"/>
          <p:cNvSpPr>
            <a:spLocks noGrp="1"/>
          </p:cNvSpPr>
          <p:nvPr>
            <p:ph type="subTitle" idx="1"/>
          </p:nvPr>
        </p:nvSpPr>
        <p:spPr/>
        <p:txBody>
          <a:bodyPr/>
          <a:lstStyle/>
          <a:p>
            <a:r>
              <a:rPr lang="nl-NL" dirty="0" smtClean="0"/>
              <a:t>Tabel 3 </a:t>
            </a:r>
            <a:r>
              <a:rPr lang="nl-NL" dirty="0" smtClean="0"/>
              <a:t>soorten</a:t>
            </a:r>
          </a:p>
          <a:p>
            <a:endParaRPr lang="nl-NL" dirty="0"/>
          </a:p>
          <a:p>
            <a:r>
              <a:rPr lang="nl-NL" smtClean="0"/>
              <a:t>301-320</a:t>
            </a:r>
            <a:endParaRPr lang="nl-NL" dirty="0"/>
          </a:p>
        </p:txBody>
      </p:sp>
    </p:spTree>
    <p:extLst>
      <p:ext uri="{BB962C8B-B14F-4D97-AF65-F5344CB8AC3E}">
        <p14:creationId xmlns:p14="http://schemas.microsoft.com/office/powerpoint/2010/main" val="937670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dirty="0" smtClean="0"/>
              <a:t> </a:t>
            </a:r>
            <a:r>
              <a:rPr lang="nl-NL" dirty="0" smtClean="0"/>
              <a:t>Drijvende waterweegbree</a:t>
            </a:r>
            <a:endParaRPr lang="nl-NL" dirty="0"/>
          </a:p>
        </p:txBody>
      </p:sp>
      <p:sp>
        <p:nvSpPr>
          <p:cNvPr id="3" name="Tijdelijke aanduiding voor inhoud 2"/>
          <p:cNvSpPr>
            <a:spLocks noGrp="1"/>
          </p:cNvSpPr>
          <p:nvPr>
            <p:ph idx="1"/>
          </p:nvPr>
        </p:nvSpPr>
        <p:spPr/>
        <p:txBody>
          <a:bodyPr/>
          <a:lstStyle/>
          <a:p>
            <a:r>
              <a:rPr lang="nl-NL" dirty="0"/>
              <a:t>Drijvende waterweegbree komt van </a:t>
            </a:r>
            <a:r>
              <a:rPr lang="nl-NL" dirty="0" err="1"/>
              <a:t>nature</a:t>
            </a:r>
            <a:r>
              <a:rPr lang="nl-NL" dirty="0"/>
              <a:t> voor in Europa, van Zuid-Frankrijk tot Noord-Engeland en Zuid-Zweden en </a:t>
            </a:r>
            <a:r>
              <a:rPr lang="nl-NL" dirty="0" smtClean="0"/>
              <a:t>oostwaarts </a:t>
            </a:r>
            <a:r>
              <a:rPr lang="nl-NL" dirty="0"/>
              <a:t>tot Noord-Duitsland en Polen</a:t>
            </a:r>
            <a:r>
              <a:rPr lang="nl-NL" dirty="0" smtClean="0"/>
              <a:t>.</a:t>
            </a:r>
          </a:p>
          <a:p>
            <a:r>
              <a:rPr lang="nl-NL" dirty="0"/>
              <a:t>De bloemen kunnen drijven op het water of enkele cm boven het </a:t>
            </a:r>
            <a:r>
              <a:rPr lang="nl-NL" dirty="0" smtClean="0"/>
              <a:t>water uitsteken.</a:t>
            </a:r>
            <a:endParaRPr lang="nl-NL" dirty="0"/>
          </a:p>
        </p:txBody>
      </p:sp>
      <p:pic>
        <p:nvPicPr>
          <p:cNvPr id="1026" name="Picture 2" descr="LuroniumNatans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552465"/>
            <a:ext cx="3456385" cy="229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944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Groenknolorchis</a:t>
            </a:r>
            <a:endParaRPr lang="nl-NL" dirty="0"/>
          </a:p>
        </p:txBody>
      </p:sp>
      <p:sp>
        <p:nvSpPr>
          <p:cNvPr id="3" name="Tijdelijke aanduiding voor inhoud 2"/>
          <p:cNvSpPr>
            <a:spLocks noGrp="1"/>
          </p:cNvSpPr>
          <p:nvPr>
            <p:ph idx="1"/>
          </p:nvPr>
        </p:nvSpPr>
        <p:spPr/>
        <p:txBody>
          <a:bodyPr/>
          <a:lstStyle/>
          <a:p>
            <a:pPr algn="ctr"/>
            <a:r>
              <a:rPr lang="nl-NL" dirty="0"/>
              <a:t>De soort komt vooral voor in jonge, natte, kalkrijke duinvalleien, maar wordt makkelijk verdrongen door andere soorten. De soort is in Nederland langs de kust nog te vinden op de Waddeneilanden en in de duinen van </a:t>
            </a:r>
            <a:r>
              <a:rPr lang="nl-NL" dirty="0" smtClean="0"/>
              <a:t>Zuid-Holland </a:t>
            </a:r>
            <a:r>
              <a:rPr lang="nl-NL" dirty="0"/>
              <a:t>en in Zeeuws-Vlaanderen.</a:t>
            </a:r>
          </a:p>
        </p:txBody>
      </p:sp>
      <p:pic>
        <p:nvPicPr>
          <p:cNvPr id="2050" name="Picture 2" descr="http://upload.wikimedia.org/wikipedia/commons/thumb/b/b0/Liparis_loeselii_001.jpg/150px-Liparis_loeselii_00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5058588"/>
            <a:ext cx="142875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461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dirty="0" smtClean="0"/>
              <a:t>Kruipend </a:t>
            </a:r>
            <a:r>
              <a:rPr lang="nl-NL" dirty="0" smtClean="0"/>
              <a:t>moerasscherm</a:t>
            </a:r>
            <a:endParaRPr lang="nl-NL" dirty="0"/>
          </a:p>
        </p:txBody>
      </p:sp>
      <p:sp>
        <p:nvSpPr>
          <p:cNvPr id="3" name="Tijdelijke aanduiding voor inhoud 2"/>
          <p:cNvSpPr>
            <a:spLocks noGrp="1"/>
          </p:cNvSpPr>
          <p:nvPr>
            <p:ph idx="1"/>
          </p:nvPr>
        </p:nvSpPr>
        <p:spPr/>
        <p:txBody>
          <a:bodyPr/>
          <a:lstStyle/>
          <a:p>
            <a:r>
              <a:rPr lang="nl-NL" dirty="0"/>
              <a:t>De plant komt voor op in de winter overstromende weilanden en langs kreken en beken. Ook komt de plant voor in duinvalleien. Kruipend moerasscherm bloeit van juni tot in oktober met witte </a:t>
            </a:r>
            <a:r>
              <a:rPr lang="nl-NL" dirty="0" smtClean="0"/>
              <a:t>bloempjes.</a:t>
            </a:r>
            <a:endParaRPr lang="nl-NL" dirty="0"/>
          </a:p>
        </p:txBody>
      </p:sp>
      <p:pic>
        <p:nvPicPr>
          <p:cNvPr id="3074" name="Picture 2" descr="ApiumRepensLill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4077072"/>
            <a:ext cx="25336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120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 </a:t>
            </a:r>
            <a:r>
              <a:rPr lang="nl-NL" dirty="0" smtClean="0"/>
              <a:t>Zomerschroeforchis</a:t>
            </a:r>
            <a:endParaRPr lang="nl-NL" dirty="0"/>
          </a:p>
        </p:txBody>
      </p:sp>
      <p:sp>
        <p:nvSpPr>
          <p:cNvPr id="3" name="Tijdelijke aanduiding voor inhoud 2"/>
          <p:cNvSpPr>
            <a:spLocks noGrp="1"/>
          </p:cNvSpPr>
          <p:nvPr>
            <p:ph idx="1"/>
          </p:nvPr>
        </p:nvSpPr>
        <p:spPr/>
        <p:txBody>
          <a:bodyPr/>
          <a:lstStyle/>
          <a:p>
            <a:r>
              <a:rPr lang="nl-NL" dirty="0"/>
              <a:t>De plant kwam in Nederland voor op voedselarme gronden in moerasachtige heidevelden en </a:t>
            </a:r>
            <a:r>
              <a:rPr lang="nl-NL" dirty="0" smtClean="0"/>
              <a:t>beekdalgraslanden .De </a:t>
            </a:r>
            <a:r>
              <a:rPr lang="nl-NL" dirty="0"/>
              <a:t>zomerschroeforchis bloeit van juni tot augustus met witte </a:t>
            </a:r>
            <a:r>
              <a:rPr lang="nl-NL" dirty="0" smtClean="0"/>
              <a:t>bloemen. </a:t>
            </a:r>
            <a:endParaRPr lang="nl-NL" dirty="0"/>
          </a:p>
        </p:txBody>
      </p:sp>
      <p:pic>
        <p:nvPicPr>
          <p:cNvPr id="4098" name="Picture 2" descr="Herfstschroeforchis">
            <a:hlinkClick r:id="rId2" tooltip="Herfstschroeforchis"/>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642390"/>
            <a:ext cx="2101602" cy="321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624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Groene glazenmaker</a:t>
            </a:r>
            <a:endParaRPr lang="nl-NL" dirty="0"/>
          </a:p>
        </p:txBody>
      </p:sp>
      <p:sp>
        <p:nvSpPr>
          <p:cNvPr id="3" name="Tijdelijke aanduiding voor inhoud 2"/>
          <p:cNvSpPr>
            <a:spLocks noGrp="1"/>
          </p:cNvSpPr>
          <p:nvPr>
            <p:ph idx="1"/>
          </p:nvPr>
        </p:nvSpPr>
        <p:spPr/>
        <p:txBody>
          <a:bodyPr/>
          <a:lstStyle/>
          <a:p>
            <a:r>
              <a:rPr lang="nl-NL" dirty="0"/>
              <a:t>Stilstaande wateren met dichte krabbenscheervelden: plassen, sloten en petgaten in laagveengebieden en sloten in veenweidegebieden.</a:t>
            </a:r>
            <a:br>
              <a:rPr lang="nl-NL" dirty="0"/>
            </a:br>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3" y="3429000"/>
            <a:ext cx="2851001" cy="240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173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err="1" smtClean="0"/>
              <a:t>bronslibel</a:t>
            </a:r>
            <a:endParaRPr lang="nl-NL" dirty="0"/>
          </a:p>
        </p:txBody>
      </p:sp>
      <p:sp>
        <p:nvSpPr>
          <p:cNvPr id="3" name="Tijdelijke aanduiding voor inhoud 2"/>
          <p:cNvSpPr>
            <a:spLocks noGrp="1"/>
          </p:cNvSpPr>
          <p:nvPr>
            <p:ph idx="1"/>
          </p:nvPr>
        </p:nvSpPr>
        <p:spPr/>
        <p:txBody>
          <a:bodyPr/>
          <a:lstStyle/>
          <a:p>
            <a:r>
              <a:rPr lang="nl-NL" dirty="0"/>
              <a:t>Traag stromende (delen van) beken en rivieren, meestal met bomen en struiken op de oever.</a:t>
            </a:r>
            <a:br>
              <a:rPr lang="nl-NL" dirty="0"/>
            </a:br>
            <a:endParaRPr lang="nl-N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3140968"/>
            <a:ext cx="453650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22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err="1" smtClean="0"/>
              <a:t>rivierrombout</a:t>
            </a:r>
            <a:endParaRPr lang="nl-NL" dirty="0"/>
          </a:p>
        </p:txBody>
      </p:sp>
      <p:sp>
        <p:nvSpPr>
          <p:cNvPr id="3" name="Tijdelijke aanduiding voor inhoud 2"/>
          <p:cNvSpPr>
            <a:spLocks noGrp="1"/>
          </p:cNvSpPr>
          <p:nvPr>
            <p:ph idx="1"/>
          </p:nvPr>
        </p:nvSpPr>
        <p:spPr/>
        <p:txBody>
          <a:bodyPr/>
          <a:lstStyle/>
          <a:p>
            <a:r>
              <a:rPr lang="nl-NL" dirty="0"/>
              <a:t>Rivieren en grote beken, vooral op plaatsen waar zand of slib is afgezet.</a:t>
            </a:r>
            <a:br>
              <a:rPr lang="nl-NL" dirty="0"/>
            </a:br>
            <a:endParaRPr lang="nl-NL"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2924944"/>
            <a:ext cx="47148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698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Rosse vleermuis</a:t>
            </a:r>
            <a:endParaRPr lang="nl-NL" dirty="0"/>
          </a:p>
        </p:txBody>
      </p:sp>
      <p:sp>
        <p:nvSpPr>
          <p:cNvPr id="3" name="Tijdelijke aanduiding voor inhoud 2"/>
          <p:cNvSpPr>
            <a:spLocks noGrp="1"/>
          </p:cNvSpPr>
          <p:nvPr>
            <p:ph idx="1"/>
          </p:nvPr>
        </p:nvSpPr>
        <p:spPr/>
        <p:txBody>
          <a:bodyPr/>
          <a:lstStyle/>
          <a:p>
            <a:r>
              <a:rPr lang="nl-NL" dirty="0" smtClean="0"/>
              <a:t>boomholtes</a:t>
            </a:r>
            <a:endParaRPr lang="nl-N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628800"/>
            <a:ext cx="3528138" cy="470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419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bittervoorn</a:t>
            </a:r>
            <a:endParaRPr lang="nl-NL" dirty="0"/>
          </a:p>
        </p:txBody>
      </p:sp>
      <p:pic>
        <p:nvPicPr>
          <p:cNvPr id="4" name="Tijdelijke aanduiding voor inhoud 3"/>
          <p:cNvPicPr>
            <a:picLocks noGrp="1" noChangeAspect="1"/>
          </p:cNvPicPr>
          <p:nvPr>
            <p:ph idx="1"/>
          </p:nvPr>
        </p:nvPicPr>
        <p:blipFill>
          <a:blip r:embed="rId2" cstate="print"/>
          <a:stretch>
            <a:fillRect/>
          </a:stretch>
        </p:blipFill>
        <p:spPr>
          <a:xfrm>
            <a:off x="683568" y="1772816"/>
            <a:ext cx="3131173" cy="1920453"/>
          </a:xfrm>
          <a:prstGeom prst="rect">
            <a:avLst/>
          </a:prstGeom>
        </p:spPr>
      </p:pic>
      <p:sp>
        <p:nvSpPr>
          <p:cNvPr id="5" name="Tekstvak 4"/>
          <p:cNvSpPr txBox="1"/>
          <p:nvPr/>
        </p:nvSpPr>
        <p:spPr>
          <a:xfrm>
            <a:off x="4427984" y="1916832"/>
            <a:ext cx="3888432" cy="1200329"/>
          </a:xfrm>
          <a:prstGeom prst="rect">
            <a:avLst/>
          </a:prstGeom>
          <a:noFill/>
        </p:spPr>
        <p:txBody>
          <a:bodyPr wrap="square" rtlCol="0">
            <a:spAutoFit/>
          </a:bodyPr>
          <a:lstStyle/>
          <a:p>
            <a:r>
              <a:rPr lang="nl-NL" dirty="0">
                <a:solidFill>
                  <a:prstClr val="white"/>
                </a:solidFill>
              </a:rPr>
              <a:t>De bitter voorn leeft in het water sloten meren en vijvers. Vooral stilstaand tot langzaam stromend water.nl</a:t>
            </a:r>
          </a:p>
        </p:txBody>
      </p:sp>
    </p:spTree>
    <p:extLst>
      <p:ext uri="{BB962C8B-B14F-4D97-AF65-F5344CB8AC3E}">
        <p14:creationId xmlns:p14="http://schemas.microsoft.com/office/powerpoint/2010/main" val="3512419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poelkikker</a:t>
            </a:r>
            <a:endParaRPr lang="nl-NL" dirty="0"/>
          </a:p>
        </p:txBody>
      </p:sp>
      <p:pic>
        <p:nvPicPr>
          <p:cNvPr id="4" name="Tijdelijke aanduiding voor inhoud 3"/>
          <p:cNvPicPr>
            <a:picLocks noGrp="1" noChangeAspect="1"/>
          </p:cNvPicPr>
          <p:nvPr>
            <p:ph idx="1"/>
          </p:nvPr>
        </p:nvPicPr>
        <p:blipFill>
          <a:blip r:embed="rId2" cstate="print"/>
          <a:stretch>
            <a:fillRect/>
          </a:stretch>
        </p:blipFill>
        <p:spPr>
          <a:xfrm>
            <a:off x="899592" y="1700808"/>
            <a:ext cx="3830826" cy="2736304"/>
          </a:xfrm>
          <a:prstGeom prst="rect">
            <a:avLst/>
          </a:prstGeom>
        </p:spPr>
      </p:pic>
      <p:sp>
        <p:nvSpPr>
          <p:cNvPr id="5" name="Tekstvak 4"/>
          <p:cNvSpPr txBox="1"/>
          <p:nvPr/>
        </p:nvSpPr>
        <p:spPr>
          <a:xfrm>
            <a:off x="5076056" y="1844824"/>
            <a:ext cx="3610744" cy="923330"/>
          </a:xfrm>
          <a:prstGeom prst="rect">
            <a:avLst/>
          </a:prstGeom>
          <a:noFill/>
        </p:spPr>
        <p:txBody>
          <a:bodyPr wrap="square" rtlCol="0">
            <a:spAutoFit/>
          </a:bodyPr>
          <a:lstStyle/>
          <a:p>
            <a:r>
              <a:rPr lang="nl-NL" dirty="0">
                <a:solidFill>
                  <a:prstClr val="white"/>
                </a:solidFill>
              </a:rPr>
              <a:t>De poelkikker komt voor en poelen en andere vochtige plekken. </a:t>
            </a:r>
          </a:p>
        </p:txBody>
      </p:sp>
    </p:spTree>
    <p:extLst>
      <p:ext uri="{BB962C8B-B14F-4D97-AF65-F5344CB8AC3E}">
        <p14:creationId xmlns:p14="http://schemas.microsoft.com/office/powerpoint/2010/main" val="704247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das		</a:t>
            </a:r>
            <a:endParaRPr lang="nl-NL" dirty="0"/>
          </a:p>
        </p:txBody>
      </p:sp>
      <p:sp>
        <p:nvSpPr>
          <p:cNvPr id="3" name="Tijdelijke aanduiding voor inhoud 2"/>
          <p:cNvSpPr>
            <a:spLocks noGrp="1"/>
          </p:cNvSpPr>
          <p:nvPr>
            <p:ph idx="1"/>
          </p:nvPr>
        </p:nvSpPr>
        <p:spPr/>
        <p:txBody>
          <a:bodyPr>
            <a:normAutofit/>
          </a:bodyPr>
          <a:lstStyle/>
          <a:p>
            <a:r>
              <a:rPr lang="nl-NL" sz="1600" dirty="0"/>
              <a:t>Een das leeft in een hol, burcht genaamd, dat vele generaties meegaat. Hij is vooral 's nachts actief en heeft een omnivoor dieet.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0250" y="2636912"/>
            <a:ext cx="4951749" cy="343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660794"/>
            <a:ext cx="2558546" cy="341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7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knoflookpad</a:t>
            </a:r>
            <a:endParaRPr lang="nl-NL" dirty="0"/>
          </a:p>
        </p:txBody>
      </p:sp>
      <p:pic>
        <p:nvPicPr>
          <p:cNvPr id="4" name="Tijdelijke aanduiding voor inhoud 3"/>
          <p:cNvPicPr>
            <a:picLocks noGrp="1" noChangeAspect="1"/>
          </p:cNvPicPr>
          <p:nvPr>
            <p:ph idx="1"/>
          </p:nvPr>
        </p:nvPicPr>
        <p:blipFill>
          <a:blip r:embed="rId2" cstate="print"/>
          <a:stretch>
            <a:fillRect/>
          </a:stretch>
        </p:blipFill>
        <p:spPr>
          <a:xfrm>
            <a:off x="1311169" y="1646238"/>
            <a:ext cx="3502697" cy="2430834"/>
          </a:xfrm>
          <a:prstGeom prst="rect">
            <a:avLst/>
          </a:prstGeom>
        </p:spPr>
      </p:pic>
      <p:sp>
        <p:nvSpPr>
          <p:cNvPr id="5" name="Tekstvak 4"/>
          <p:cNvSpPr txBox="1"/>
          <p:nvPr/>
        </p:nvSpPr>
        <p:spPr>
          <a:xfrm>
            <a:off x="5148064" y="1916832"/>
            <a:ext cx="3456384" cy="1200329"/>
          </a:xfrm>
          <a:prstGeom prst="rect">
            <a:avLst/>
          </a:prstGeom>
          <a:noFill/>
        </p:spPr>
        <p:txBody>
          <a:bodyPr wrap="square" rtlCol="0">
            <a:spAutoFit/>
          </a:bodyPr>
          <a:lstStyle/>
          <a:p>
            <a:r>
              <a:rPr lang="nl-NL" dirty="0">
                <a:solidFill>
                  <a:prstClr val="white"/>
                </a:solidFill>
              </a:rPr>
              <a:t>De knoflookpad leeft in opengebieden met  een vochtige bodem. Ook en bossen komt hij voor.</a:t>
            </a:r>
          </a:p>
        </p:txBody>
      </p:sp>
    </p:spTree>
    <p:extLst>
      <p:ext uri="{BB962C8B-B14F-4D97-AF65-F5344CB8AC3E}">
        <p14:creationId xmlns:p14="http://schemas.microsoft.com/office/powerpoint/2010/main" val="3384420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kamsalamander</a:t>
            </a:r>
            <a:endParaRPr lang="nl-NL" dirty="0"/>
          </a:p>
        </p:txBody>
      </p:sp>
      <p:pic>
        <p:nvPicPr>
          <p:cNvPr id="4" name="Tijdelijke aanduiding voor inhoud 3"/>
          <p:cNvPicPr>
            <a:picLocks noGrp="1" noChangeAspect="1"/>
          </p:cNvPicPr>
          <p:nvPr>
            <p:ph idx="1"/>
          </p:nvPr>
        </p:nvPicPr>
        <p:blipFill>
          <a:blip r:embed="rId2" cstate="print"/>
          <a:stretch>
            <a:fillRect/>
          </a:stretch>
        </p:blipFill>
        <p:spPr>
          <a:xfrm>
            <a:off x="611560" y="1628800"/>
            <a:ext cx="2619375" cy="1743075"/>
          </a:xfrm>
          <a:prstGeom prst="rect">
            <a:avLst/>
          </a:prstGeom>
        </p:spPr>
      </p:pic>
      <p:sp>
        <p:nvSpPr>
          <p:cNvPr id="5" name="Tekstvak 4"/>
          <p:cNvSpPr txBox="1"/>
          <p:nvPr/>
        </p:nvSpPr>
        <p:spPr>
          <a:xfrm>
            <a:off x="3563888" y="1772816"/>
            <a:ext cx="5122912" cy="646331"/>
          </a:xfrm>
          <a:prstGeom prst="rect">
            <a:avLst/>
          </a:prstGeom>
          <a:noFill/>
        </p:spPr>
        <p:txBody>
          <a:bodyPr wrap="square" rtlCol="0">
            <a:spAutoFit/>
          </a:bodyPr>
          <a:lstStyle/>
          <a:p>
            <a:r>
              <a:rPr lang="nl-NL" dirty="0">
                <a:solidFill>
                  <a:prstClr val="white"/>
                </a:solidFill>
              </a:rPr>
              <a:t>De kamsalamander komt voor in het water en in natte gebieden.</a:t>
            </a:r>
          </a:p>
        </p:txBody>
      </p:sp>
    </p:spTree>
    <p:extLst>
      <p:ext uri="{BB962C8B-B14F-4D97-AF65-F5344CB8AC3E}">
        <p14:creationId xmlns:p14="http://schemas.microsoft.com/office/powerpoint/2010/main" val="1014083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Boommarter</a:t>
            </a:r>
            <a:endParaRPr lang="nl-NL" dirty="0"/>
          </a:p>
        </p:txBody>
      </p:sp>
      <p:sp>
        <p:nvSpPr>
          <p:cNvPr id="3" name="Tijdelijke aanduiding voor inhoud 2"/>
          <p:cNvSpPr>
            <a:spLocks noGrp="1"/>
          </p:cNvSpPr>
          <p:nvPr>
            <p:ph idx="1"/>
          </p:nvPr>
        </p:nvSpPr>
        <p:spPr/>
        <p:txBody>
          <a:bodyPr>
            <a:normAutofit/>
          </a:bodyPr>
          <a:lstStyle/>
          <a:p>
            <a:r>
              <a:rPr lang="nl-NL" sz="1600" dirty="0"/>
              <a:t>Hij is vooral in bosrijk terrein te vinden, waar hij in de bomen op eekhoorns en andere boomdieren jaagt. De boommarter is makkelijk te verwarren met de steenmarter.</a:t>
            </a:r>
          </a:p>
          <a:p>
            <a:endParaRPr lang="nl-NL" sz="1600" dirty="0"/>
          </a:p>
          <a:p>
            <a:endParaRPr lang="nl-NL" sz="1600" dirty="0"/>
          </a:p>
          <a:p>
            <a:endParaRPr lang="nl-NL" sz="1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7" y="2324878"/>
            <a:ext cx="5228058" cy="348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102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Eikelmuis</a:t>
            </a:r>
            <a:endParaRPr lang="nl-NL" dirty="0"/>
          </a:p>
        </p:txBody>
      </p:sp>
      <p:sp>
        <p:nvSpPr>
          <p:cNvPr id="4" name="Tijdelijke aanduiding voor inhoud 2"/>
          <p:cNvSpPr>
            <a:spLocks noGrp="1"/>
          </p:cNvSpPr>
          <p:nvPr>
            <p:ph idx="1"/>
          </p:nvPr>
        </p:nvSpPr>
        <p:spPr>
          <a:xfrm>
            <a:off x="457200" y="1646237"/>
            <a:ext cx="8229600" cy="4526280"/>
          </a:xfrm>
        </p:spPr>
        <p:txBody>
          <a:bodyPr/>
          <a:lstStyle/>
          <a:p>
            <a:r>
              <a:rPr lang="nl-NL" dirty="0" smtClean="0"/>
              <a:t>holtes tussen stenen, boomholtes</a:t>
            </a:r>
            <a:endParaRPr lang="nl-NL" dirty="0"/>
          </a:p>
        </p:txBody>
      </p:sp>
      <p:pic>
        <p:nvPicPr>
          <p:cNvPr id="5" name="Afbeelding 4" descr="Eliomys_quercinus02.jpg"/>
          <p:cNvPicPr>
            <a:picLocks noChangeAspect="1"/>
          </p:cNvPicPr>
          <p:nvPr/>
        </p:nvPicPr>
        <p:blipFill>
          <a:blip r:embed="rId2" cstate="print"/>
          <a:stretch>
            <a:fillRect/>
          </a:stretch>
        </p:blipFill>
        <p:spPr>
          <a:xfrm>
            <a:off x="899592" y="2996952"/>
            <a:ext cx="2078736" cy="3121152"/>
          </a:xfrm>
          <a:prstGeom prst="rect">
            <a:avLst/>
          </a:prstGeom>
        </p:spPr>
      </p:pic>
      <p:pic>
        <p:nvPicPr>
          <p:cNvPr id="6" name="Tijdelijke aanduiding voor inhoud 3" descr="eikelmuis.jpg"/>
          <p:cNvPicPr>
            <a:picLocks noChangeAspect="1"/>
          </p:cNvPicPr>
          <p:nvPr/>
        </p:nvPicPr>
        <p:blipFill>
          <a:blip r:embed="rId3" cstate="print"/>
          <a:stretch>
            <a:fillRect/>
          </a:stretch>
        </p:blipFill>
        <p:spPr>
          <a:xfrm>
            <a:off x="3707249" y="3212976"/>
            <a:ext cx="4869840" cy="2927226"/>
          </a:xfrm>
          <a:prstGeom prst="rect">
            <a:avLst/>
          </a:prstGeom>
        </p:spPr>
      </p:pic>
    </p:spTree>
    <p:extLst>
      <p:ext uri="{BB962C8B-B14F-4D97-AF65-F5344CB8AC3E}">
        <p14:creationId xmlns:p14="http://schemas.microsoft.com/office/powerpoint/2010/main" val="716944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Veldspitsmuis</a:t>
            </a:r>
            <a:endParaRPr lang="nl-NL" dirty="0"/>
          </a:p>
        </p:txBody>
      </p:sp>
      <p:pic>
        <p:nvPicPr>
          <p:cNvPr id="4" name="Tijdelijke aanduiding voor inhoud 3" descr="download.jpg"/>
          <p:cNvPicPr>
            <a:picLocks noGrp="1" noChangeAspect="1"/>
          </p:cNvPicPr>
          <p:nvPr>
            <p:ph idx="1"/>
          </p:nvPr>
        </p:nvPicPr>
        <p:blipFill>
          <a:blip r:embed="rId2" cstate="print"/>
          <a:stretch>
            <a:fillRect/>
          </a:stretch>
        </p:blipFill>
        <p:spPr>
          <a:xfrm>
            <a:off x="4644008" y="3789040"/>
            <a:ext cx="3864527" cy="2516113"/>
          </a:xfrm>
        </p:spPr>
      </p:pic>
      <p:pic>
        <p:nvPicPr>
          <p:cNvPr id="5" name="Afbeelding 4" descr="crocidura_leucodon_h5458.jpg"/>
          <p:cNvPicPr>
            <a:picLocks noChangeAspect="1"/>
          </p:cNvPicPr>
          <p:nvPr/>
        </p:nvPicPr>
        <p:blipFill>
          <a:blip r:embed="rId3" cstate="print"/>
          <a:stretch>
            <a:fillRect/>
          </a:stretch>
        </p:blipFill>
        <p:spPr>
          <a:xfrm>
            <a:off x="683568" y="3284984"/>
            <a:ext cx="3178324" cy="3178324"/>
          </a:xfrm>
          <a:prstGeom prst="rect">
            <a:avLst/>
          </a:prstGeom>
        </p:spPr>
      </p:pic>
      <p:sp>
        <p:nvSpPr>
          <p:cNvPr id="6" name="Tekstvak 5"/>
          <p:cNvSpPr txBox="1"/>
          <p:nvPr/>
        </p:nvSpPr>
        <p:spPr>
          <a:xfrm>
            <a:off x="683568" y="1628800"/>
            <a:ext cx="7776864" cy="369332"/>
          </a:xfrm>
          <a:prstGeom prst="rect">
            <a:avLst/>
          </a:prstGeom>
          <a:noFill/>
        </p:spPr>
        <p:txBody>
          <a:bodyPr wrap="square" rtlCol="0">
            <a:spAutoFit/>
          </a:bodyPr>
          <a:lstStyle/>
          <a:p>
            <a:r>
              <a:rPr lang="nl-NL" dirty="0" smtClean="0"/>
              <a:t>onder stenen of boomwortels in hollen.</a:t>
            </a:r>
            <a:endParaRPr lang="nl-NL" dirty="0"/>
          </a:p>
        </p:txBody>
      </p:sp>
    </p:spTree>
    <p:extLst>
      <p:ext uri="{BB962C8B-B14F-4D97-AF65-F5344CB8AC3E}">
        <p14:creationId xmlns:p14="http://schemas.microsoft.com/office/powerpoint/2010/main" val="1807120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Adder</a:t>
            </a:r>
            <a:endParaRPr lang="nl-NL" dirty="0"/>
          </a:p>
        </p:txBody>
      </p:sp>
      <p:sp>
        <p:nvSpPr>
          <p:cNvPr id="3" name="Tijdelijke aanduiding voor inhoud 2"/>
          <p:cNvSpPr>
            <a:spLocks noGrp="1"/>
          </p:cNvSpPr>
          <p:nvPr>
            <p:ph idx="1"/>
          </p:nvPr>
        </p:nvSpPr>
        <p:spPr/>
        <p:txBody>
          <a:bodyPr>
            <a:normAutofit/>
          </a:bodyPr>
          <a:lstStyle/>
          <a:p>
            <a:r>
              <a:rPr lang="nl-NL" sz="1800" dirty="0"/>
              <a:t>Adders komen voor in heide- en hoogveengebieden en soms ook op open plekken in </a:t>
            </a:r>
            <a:r>
              <a:rPr lang="nl-NL" sz="1800" dirty="0" smtClean="0"/>
              <a:t>bossen</a:t>
            </a:r>
            <a:endParaRPr lang="nl-NL" sz="1800" dirty="0"/>
          </a:p>
        </p:txBody>
      </p:sp>
      <p:pic>
        <p:nvPicPr>
          <p:cNvPr id="1026" name="Picture 2" descr="http://upload.wikimedia.org/wikipedia/commons/2/28/Loch_Shin_add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924944"/>
            <a:ext cx="49911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944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32656"/>
            <a:ext cx="8229600" cy="1143000"/>
          </a:xfrm>
        </p:spPr>
        <p:txBody>
          <a:bodyPr>
            <a:normAutofit/>
          </a:bodyPr>
          <a:lstStyle/>
          <a:p>
            <a:r>
              <a:rPr lang="nl-NL" dirty="0" smtClean="0"/>
              <a:t> </a:t>
            </a:r>
            <a:r>
              <a:rPr lang="nl-NL" dirty="0" smtClean="0"/>
              <a:t>Hazelworm</a:t>
            </a:r>
            <a:endParaRPr lang="nl-NL" dirty="0"/>
          </a:p>
        </p:txBody>
      </p:sp>
      <p:sp>
        <p:nvSpPr>
          <p:cNvPr id="3" name="Tijdelijke aanduiding voor inhoud 2"/>
          <p:cNvSpPr>
            <a:spLocks noGrp="1"/>
          </p:cNvSpPr>
          <p:nvPr>
            <p:ph idx="1"/>
          </p:nvPr>
        </p:nvSpPr>
        <p:spPr/>
        <p:txBody>
          <a:bodyPr>
            <a:normAutofit/>
          </a:bodyPr>
          <a:lstStyle/>
          <a:p>
            <a:r>
              <a:rPr lang="nl-NL" sz="1000" dirty="0" smtClean="0"/>
              <a:t>hij </a:t>
            </a:r>
            <a:r>
              <a:rPr lang="nl-NL" sz="1000" dirty="0"/>
              <a:t>heeft een voorkeur voor bossen, bosranden, houtwallen, heide en weg- en spoorbermen. Hazelwormen zijn vaak lastig te vinden omdat ze weinig op open plekken zonnen. In mei bestaat de grootste kans dat je ze zonnend aan kunt treffen. De rest van het jaar verschuilen ze zich vaak in bladlagen, onder heidestruiken of ondergronds.</a:t>
            </a:r>
          </a:p>
        </p:txBody>
      </p:sp>
      <p:pic>
        <p:nvPicPr>
          <p:cNvPr id="2052" name="Picture 4" descr="http://www.ravon.nl/portals/0/Levende%20atlas/hazelworm%20Jelg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4808" y="3608490"/>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461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ringslang</a:t>
            </a:r>
            <a:endParaRPr lang="nl-NL" dirty="0"/>
          </a:p>
        </p:txBody>
      </p:sp>
      <p:sp>
        <p:nvSpPr>
          <p:cNvPr id="4" name="Tijdelijke aanduiding voor inhoud 3"/>
          <p:cNvSpPr>
            <a:spLocks noGrp="1"/>
          </p:cNvSpPr>
          <p:nvPr>
            <p:ph idx="1"/>
          </p:nvPr>
        </p:nvSpPr>
        <p:spPr/>
        <p:txBody>
          <a:bodyPr>
            <a:normAutofit/>
          </a:bodyPr>
          <a:lstStyle/>
          <a:p>
            <a:r>
              <a:rPr lang="nl-NL" sz="1000" dirty="0" smtClean="0"/>
              <a:t>ringslangen </a:t>
            </a:r>
            <a:r>
              <a:rPr lang="nl-NL" sz="1000" dirty="0"/>
              <a:t>leggen hun twintig tot 30 eieren in compost, bladhopen en in mestvaalten. Door het verdwijnen van mestvaalten hebben ze vaak moeite geschikte </a:t>
            </a:r>
            <a:r>
              <a:rPr lang="nl-NL" sz="1000" dirty="0" err="1"/>
              <a:t>eiafzetplekken</a:t>
            </a:r>
            <a:r>
              <a:rPr lang="nl-NL" sz="1000" dirty="0"/>
              <a:t> te vinden. De ringslang komt vooral voor ten noorden van de grote rivieren.</a:t>
            </a:r>
          </a:p>
        </p:txBody>
      </p:sp>
      <p:pic>
        <p:nvPicPr>
          <p:cNvPr id="3076" name="Picture 4" descr="http://www.beesies.nl/images/ringslang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638177"/>
            <a:ext cx="4293096" cy="321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120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vuursalamander</a:t>
            </a:r>
            <a:endParaRPr lang="nl-NL" dirty="0"/>
          </a:p>
        </p:txBody>
      </p:sp>
      <p:sp>
        <p:nvSpPr>
          <p:cNvPr id="3" name="Tijdelijke aanduiding voor inhoud 2"/>
          <p:cNvSpPr>
            <a:spLocks noGrp="1"/>
          </p:cNvSpPr>
          <p:nvPr>
            <p:ph idx="1"/>
          </p:nvPr>
        </p:nvSpPr>
        <p:spPr/>
        <p:txBody>
          <a:bodyPr>
            <a:normAutofit/>
          </a:bodyPr>
          <a:lstStyle/>
          <a:p>
            <a:r>
              <a:rPr lang="nl-NL" sz="1800" dirty="0"/>
              <a:t>Een heuvelachtig landschap met vochtige loofbossen, doorsneden met bronbeekjes vormt het typische leefgebied van de vuursalamander. Kalkrijke bodems, bronnen en een hoge bodemvochtigheid lijken de belangrijkste biotoopeisen te zijn. Een ander belangrijk aspect van dit schaduwrijke biotoop is de aanwezigheid van koele, vochtige schuilplaatsen.</a:t>
            </a:r>
          </a:p>
        </p:txBody>
      </p:sp>
      <p:pic>
        <p:nvPicPr>
          <p:cNvPr id="4100" name="Picture 4" descr="http://blogimages.seniorennet.be/dierenfoto/549897-6ead72a03f1664d08b115266ca41211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5974" y="3114675"/>
            <a:ext cx="56197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624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796D14A1D5944EBFF95EECFD7ED31F" ma:contentTypeVersion="0" ma:contentTypeDescription="Een nieuw document maken." ma:contentTypeScope="" ma:versionID="def9c0cee85eab05e00eab6448935eea">
  <xsd:schema xmlns:xsd="http://www.w3.org/2001/XMLSchema" xmlns:xs="http://www.w3.org/2001/XMLSchema" xmlns:p="http://schemas.microsoft.com/office/2006/metadata/properties" targetNamespace="http://schemas.microsoft.com/office/2006/metadata/properties" ma:root="true" ma:fieldsID="d519baa4e29139ff335306ec453e2c0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63A939-3231-46C9-8337-3C7DF86C2949}">
  <ds:schemaRefs>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http://www.w3.org/XML/1998/namespac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8F35E63-D39C-44A5-9E33-FC6A8443AC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D7919DC-8545-4E79-A760-F6222538BE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260</TotalTime>
  <Words>515</Words>
  <Application>Microsoft Office PowerPoint</Application>
  <PresentationFormat>Diavoorstelling (4:3)</PresentationFormat>
  <Paragraphs>47</Paragraphs>
  <Slides>21</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Calibri</vt:lpstr>
      <vt:lpstr>Rockwell</vt:lpstr>
      <vt:lpstr>Wingdings 2</vt:lpstr>
      <vt:lpstr>Gieterij</vt:lpstr>
      <vt:lpstr>Flora en Faunawet </vt:lpstr>
      <vt:lpstr> das  </vt:lpstr>
      <vt:lpstr> Boommarter</vt:lpstr>
      <vt:lpstr> Eikelmuis</vt:lpstr>
      <vt:lpstr> Veldspitsmuis</vt:lpstr>
      <vt:lpstr> Adder</vt:lpstr>
      <vt:lpstr> Hazelworm</vt:lpstr>
      <vt:lpstr> ringslang</vt:lpstr>
      <vt:lpstr> vuursalamander</vt:lpstr>
      <vt:lpstr> Drijvende waterweegbree</vt:lpstr>
      <vt:lpstr>Groenknolorchis</vt:lpstr>
      <vt:lpstr>Kruipend moerasscherm</vt:lpstr>
      <vt:lpstr> Zomerschroeforchis</vt:lpstr>
      <vt:lpstr> Groene glazenmaker</vt:lpstr>
      <vt:lpstr> bronslibel</vt:lpstr>
      <vt:lpstr> rivierrombout</vt:lpstr>
      <vt:lpstr> Rosse vleermuis</vt:lpstr>
      <vt:lpstr> bittervoorn</vt:lpstr>
      <vt:lpstr> poelkikker</vt:lpstr>
      <vt:lpstr> knoflookpad</vt:lpstr>
      <vt:lpstr> kamsalamander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 en Faunawet</dc:title>
  <dc:creator>laptop</dc:creator>
  <cp:lastModifiedBy>Hannie Kwant</cp:lastModifiedBy>
  <cp:revision>19</cp:revision>
  <dcterms:created xsi:type="dcterms:W3CDTF">2014-01-29T13:46:38Z</dcterms:created>
  <dcterms:modified xsi:type="dcterms:W3CDTF">2016-01-28T07:02:12Z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0x010100AD796D14A1D5944EBFF95EECFD7ED31F</vt:lpwstr>
  </property>
  <property fmtid="{D5CDD505-2E9C-101B-9397-08002B2CF9AE}" pid="3" name="IsMyDocuments">
    <vt:bool>true</vt:bool>
  </property>
</Properties>
</file>